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Kingred Modern" charset="1" panose="00000000000000000000"/>
      <p:regular r:id="rId45"/>
    </p:embeddedFont>
    <p:embeddedFont>
      <p:font typeface="Barlow Bold" charset="1" panose="00000800000000000000"/>
      <p:regular r:id="rId47"/>
    </p:embeddedFont>
    <p:embeddedFont>
      <p:font typeface="Arbutus Slab" charset="1" panose="02000000000000000000"/>
      <p:regular r:id="rId48"/>
    </p:embeddedFont>
    <p:embeddedFont>
      <p:font typeface="Ahkio Heavy" charset="1" panose="00000000000000000000"/>
      <p:regular r:id="rId49"/>
    </p:embeddedFont>
    <p:embeddedFont>
      <p:font typeface="Barlow" charset="1" panose="00000500000000000000"/>
      <p:regular r:id="rId51"/>
    </p:embeddedFont>
    <p:embeddedFont>
      <p:font typeface="Canva Sans Bold" charset="1" panose="020B0803030501040103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2.xml" Type="http://schemas.openxmlformats.org/officeDocument/2006/relationships/notes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notesSlides/notesSlide3.xml" Type="http://schemas.openxmlformats.org/officeDocument/2006/relationships/notesSlide"/><Relationship Id="rId51" Target="fonts/font51.fntdata" Type="http://schemas.openxmlformats.org/officeDocument/2006/relationships/font"/><Relationship Id="rId52" Target="notesSlides/notesSlide4.xml" Type="http://schemas.openxmlformats.org/officeDocument/2006/relationships/notesSlide"/><Relationship Id="rId53" Target="notesSlides/notesSlide5.xml" Type="http://schemas.openxmlformats.org/officeDocument/2006/relationships/notesSlide"/><Relationship Id="rId54" Target="notesSlides/notesSlide6.xml" Type="http://schemas.openxmlformats.org/officeDocument/2006/relationships/notesSlide"/><Relationship Id="rId55" Target="notesSlides/notesSlide7.xml" Type="http://schemas.openxmlformats.org/officeDocument/2006/relationships/notesSlide"/><Relationship Id="rId56" Target="notesSlides/notesSlide8.xml" Type="http://schemas.openxmlformats.org/officeDocument/2006/relationships/notesSlide"/><Relationship Id="rId57" Target="notesSlides/notesSlide9.xml" Type="http://schemas.openxmlformats.org/officeDocument/2006/relationships/notesSlide"/><Relationship Id="rId58" Target="notesSlides/notesSlide10.xml" Type="http://schemas.openxmlformats.org/officeDocument/2006/relationships/notesSlide"/><Relationship Id="rId59" Target="notesSlides/notesSlide11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2.xml" Type="http://schemas.openxmlformats.org/officeDocument/2006/relationships/notesSlide"/><Relationship Id="rId61" Target="notesSlides/notesSlide13.xml" Type="http://schemas.openxmlformats.org/officeDocument/2006/relationships/notesSlide"/><Relationship Id="rId62" Target="notesSlides/notesSlide14.xml" Type="http://schemas.openxmlformats.org/officeDocument/2006/relationships/notesSlide"/><Relationship Id="rId63" Target="notesSlides/notesSlide15.xml" Type="http://schemas.openxmlformats.org/officeDocument/2006/relationships/notesSlide"/><Relationship Id="rId64" Target="fonts/font64.fntdata" Type="http://schemas.openxmlformats.org/officeDocument/2006/relationships/font"/><Relationship Id="rId65" Target="notesSlides/notesSlide16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born out of a real time growing problem in the education sector. </a:t>
            </a:r>
          </a:p>
          <a:p>
            <a:r>
              <a:rPr lang="en-US"/>
              <a:t/>
            </a:r>
          </a:p>
          <a:p>
            <a:r>
              <a:rPr lang="en-US"/>
              <a:t>In today’s world, we often see lot of students are mentally lost from the classroom . </a:t>
            </a:r>
          </a:p>
          <a:p>
            <a:r>
              <a:rPr lang="en-US"/>
              <a:t>single teacher can't personally guide all the students</a:t>
            </a:r>
          </a:p>
          <a:p>
            <a:r>
              <a:rPr lang="en-US"/>
              <a:t>and students are struggling to learn at their own pace, </a:t>
            </a:r>
          </a:p>
          <a:p>
            <a:r>
              <a:rPr lang="en-US"/>
              <a:t/>
            </a:r>
          </a:p>
          <a:p>
            <a:r>
              <a:rPr lang="en-US"/>
              <a:t>many job seekers are lagging their skills, which company demands, even they fell unprepared for the interviews</a:t>
            </a:r>
          </a:p>
          <a:p>
            <a:r>
              <a:rPr lang="en-US"/>
              <a:t/>
            </a:r>
          </a:p>
          <a:p>
            <a:r>
              <a:rPr lang="en-US"/>
              <a:t>This gap between education and career readiness, especially in rural and</a:t>
            </a:r>
          </a:p>
          <a:p>
            <a:r>
              <a:rPr lang="en-US"/>
              <a:t>under-resourced areas, deeply inspired us. We thought—what if we could build something smarter? What if technology could actually understand and adapt to each learner individually?</a:t>
            </a:r>
          </a:p>
          <a:p>
            <a:r>
              <a:rPr lang="en-US"/>
              <a:t/>
            </a:r>
          </a:p>
          <a:p>
            <a:r>
              <a:rPr lang="en-US"/>
              <a:t>we personally belive, </a:t>
            </a:r>
          </a:p>
          <a:p>
            <a:r>
              <a:rPr lang="en-US"/>
              <a:t/>
            </a:r>
          </a:p>
          <a:p>
            <a:r>
              <a:rPr lang="en-US"/>
              <a:t>the best way to  predict the future is create 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Why Register as a Delaware C-Corporation?</a:t>
            </a:r>
          </a:p>
          <a:p>
            <a:r>
              <a:rPr lang="en-US"/>
              <a:t>Investor-friendly: Most investors prefer Delaware C-Corps because the rules are clear and business-friendly.</a:t>
            </a:r>
          </a:p>
          <a:p>
            <a:r>
              <a:rPr lang="en-US"/>
              <a:t/>
            </a:r>
          </a:p>
          <a:p>
            <a:r>
              <a:rPr lang="en-US"/>
              <a:t>A Delaware C-Corporation is a type of company registered in the U.S. state of Delaware.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It’s a legal company structure that’s very popular with startups and big businesses.</a:t>
            </a:r>
          </a:p>
          <a:p>
            <a:r>
              <a:rPr lang="en-US"/>
              <a:t/>
            </a:r>
          </a:p>
          <a:p>
            <a:r>
              <a:rPr lang="en-US"/>
              <a:t>Delaware has business-friendly laws that make it easier to run and grow a company.</a:t>
            </a:r>
          </a:p>
          <a:p>
            <a:r>
              <a:rPr lang="en-US"/>
              <a:t/>
            </a:r>
          </a:p>
          <a:p>
            <a:r>
              <a:rPr lang="en-US"/>
              <a:t>Trusted and popular: Many big tech companies (like Google and Facebook) are registered in Delaware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NGO (Non-Governmental Organization) is a group or organization that works to help people, the environment, or a cause — but is not part of the government and not for profit.</a:t>
            </a:r>
          </a:p>
          <a:p>
            <a:r>
              <a:rPr lang="en-US"/>
              <a:t/>
            </a:r>
          </a:p>
          <a:p>
            <a:r>
              <a:rPr lang="en-US"/>
              <a:t>In simple words:</a:t>
            </a:r>
          </a:p>
          <a:p>
            <a:r>
              <a:rPr lang="en-US"/>
              <a:t>An NGO helps with things like education, health, poverty, or the environment.</a:t>
            </a:r>
          </a:p>
          <a:p>
            <a:r>
              <a:rPr lang="en-US"/>
              <a:t>It’s usually started by people who want to make a difference in society.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have a clear financial plan to support development and early growth.</a:t>
            </a:r>
          </a:p>
          <a:p>
            <a:r>
              <a:rPr lang="en-US"/>
              <a:t/>
            </a:r>
          </a:p>
          <a:p>
            <a:r>
              <a:rPr lang="en-US"/>
              <a:t>Revenue will come from multiple sources: monthly subscriptions, free plans with upgrades, and business partnerships.</a:t>
            </a:r>
          </a:p>
          <a:p>
            <a:r>
              <a:rPr lang="en-US"/>
              <a:t>We expect to break even in 2 years and earn good profits by year 3.</a:t>
            </a:r>
          </a:p>
          <a:p>
            <a:r>
              <a:rPr lang="en-US"/>
              <a:t>We’ll make money through subscriptions, freemium plans, and enterprise deals.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Revenue Breakdown:</a:t>
            </a:r>
          </a:p>
          <a:p>
            <a:r>
              <a:rPr lang="en-US"/>
              <a:t/>
            </a:r>
          </a:p>
          <a:p>
            <a:r>
              <a:rPr lang="en-US"/>
              <a:t>    B2C Subscriptions – ₹3,00,000</a:t>
            </a:r>
          </a:p>
          <a:p>
            <a:r>
              <a:rPr lang="en-US"/>
              <a:t>    → Our initial user base through individual learners subscribing to our platform’s monthly or yearly plans.</a:t>
            </a:r>
          </a:p>
          <a:p>
            <a:r>
              <a:rPr lang="en-US"/>
              <a:t>    → We target early adopters through student communities and online promotions.</a:t>
            </a:r>
          </a:p>
          <a:p>
            <a:r>
              <a:rPr lang="en-US"/>
              <a:t/>
            </a:r>
          </a:p>
          <a:p>
            <a:r>
              <a:rPr lang="en-US"/>
              <a:t>    B2B Licensing (3 clients) – ₹1,80,000</a:t>
            </a:r>
          </a:p>
          <a:p>
            <a:r>
              <a:rPr lang="en-US"/>
              <a:t>    → Revenue generated by licensing our platform to 3 institutional clients (like colleges or training institutes).</a:t>
            </a:r>
          </a:p>
          <a:p>
            <a:r>
              <a:rPr lang="en-US"/>
              <a:t>    → Each client pays a fixed annual fee.</a:t>
            </a:r>
          </a:p>
          <a:p>
            <a:r>
              <a:rPr lang="en-US"/>
              <a:t/>
            </a:r>
          </a:p>
          <a:p>
            <a:r>
              <a:rPr lang="en-US"/>
              <a:t>    Workshops &amp; Events – ₹40,000</a:t>
            </a:r>
          </a:p>
          <a:p>
            <a:r>
              <a:rPr lang="en-US"/>
              <a:t>    → Revenue from organizing educational workshops and bootcamps.</a:t>
            </a:r>
          </a:p>
          <a:p>
            <a:r>
              <a:rPr lang="en-US"/>
              <a:t>    → This includes both online and offline participation charges.</a:t>
            </a:r>
          </a:p>
          <a:p>
            <a:r>
              <a:rPr lang="en-US"/>
              <a:t/>
            </a:r>
          </a:p>
          <a:p>
            <a:r>
              <a:rPr lang="en-US"/>
              <a:t>    📊 Total Revenue – ₹5,20,000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Expense Breakdown:</a:t>
            </a:r>
          </a:p>
          <a:p>
            <a:r>
              <a:rPr lang="en-US"/>
              <a:t/>
            </a:r>
          </a:p>
          <a:p>
            <a:r>
              <a:rPr lang="en-US"/>
              <a:t>    Salaries – ₹5,40,000</a:t>
            </a:r>
          </a:p>
          <a:p>
            <a:r>
              <a:rPr lang="en-US"/>
              <a:t>    → Based on 3 employees with ₹15,000 monthly salary for 12 months.</a:t>
            </a:r>
          </a:p>
          <a:p>
            <a:r>
              <a:rPr lang="en-US"/>
              <a:t>    → These are critical roles like tech support, marketing, and content creation.</a:t>
            </a:r>
          </a:p>
          <a:p>
            <a:r>
              <a:rPr lang="en-US"/>
              <a:t/>
            </a:r>
          </a:p>
          <a:p>
            <a:r>
              <a:rPr lang="en-US"/>
              <a:t>    Hosting &amp; SaaS Tools – ₹18,000</a:t>
            </a:r>
          </a:p>
          <a:p>
            <a:r>
              <a:rPr lang="en-US"/>
              <a:t>    → Includes cloud storage, website hosting, analytics tools, etc.</a:t>
            </a:r>
          </a:p>
          <a:p>
            <a:r>
              <a:rPr lang="en-US"/>
              <a:t/>
            </a:r>
          </a:p>
          <a:p>
            <a:r>
              <a:rPr lang="en-US"/>
              <a:t>    Marketing &amp; Branding – ₹72,000</a:t>
            </a:r>
          </a:p>
          <a:p>
            <a:r>
              <a:rPr lang="en-US"/>
              <a:t>    → Targeted social media ads, influencer collaborations, brochures, and branding campaigns.</a:t>
            </a:r>
          </a:p>
          <a:p>
            <a:r>
              <a:rPr lang="en-US"/>
              <a:t/>
            </a:r>
          </a:p>
          <a:p>
            <a:r>
              <a:rPr lang="en-US"/>
              <a:t>    Utilities &amp; Travel – ₹48,000</a:t>
            </a:r>
          </a:p>
          <a:p>
            <a:r>
              <a:rPr lang="en-US"/>
              <a:t>    → Internet, electricity, and essential travel expenses for client meetings or offline events.</a:t>
            </a:r>
          </a:p>
          <a:p>
            <a:r>
              <a:rPr lang="en-US"/>
              <a:t/>
            </a:r>
          </a:p>
          <a:p>
            <a:r>
              <a:rPr lang="en-US"/>
              <a:t>    Maintenance &amp; Miscellaneous – ₹12,000</a:t>
            </a:r>
          </a:p>
          <a:p>
            <a:r>
              <a:rPr lang="en-US"/>
              <a:t>    → Minor hardware, subscriptions, emergency funds, etc.</a:t>
            </a:r>
          </a:p>
          <a:p>
            <a:r>
              <a:rPr lang="en-US"/>
              <a:t/>
            </a:r>
          </a:p>
          <a:p>
            <a:r>
              <a:rPr lang="en-US"/>
              <a:t>    📊 Total Expenses – ₹6,90,000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Company Registration &amp; Legal</a:t>
            </a:r>
          </a:p>
          <a:p>
            <a:r>
              <a:rPr lang="en-US"/>
              <a:t/>
            </a:r>
          </a:p>
          <a:p>
            <a:r>
              <a:rPr lang="en-US"/>
              <a:t>    Vendor: VakilSearch / IndiaFilings</a:t>
            </a:r>
          </a:p>
          <a:p>
            <a:r>
              <a:rPr lang="en-US"/>
              <a:t/>
            </a:r>
          </a:p>
          <a:p>
            <a:r>
              <a:rPr lang="en-US"/>
              <a:t>    Type: Legal Services</a:t>
            </a:r>
          </a:p>
          <a:p>
            <a:r>
              <a:rPr lang="en-US"/>
              <a:t/>
            </a:r>
          </a:p>
          <a:p>
            <a:r>
              <a:rPr lang="en-US"/>
              <a:t>    Purpose:</a:t>
            </a:r>
          </a:p>
          <a:p>
            <a:r>
              <a:rPr lang="en-US"/>
              <a:t/>
            </a:r>
          </a:p>
          <a:p>
            <a:r>
              <a:rPr lang="en-US"/>
              <a:t>        Company ah officially register panna (MCA portal)</a:t>
            </a:r>
          </a:p>
          <a:p>
            <a:r>
              <a:rPr lang="en-US"/>
              <a:t/>
            </a:r>
          </a:p>
          <a:p>
            <a:r>
              <a:rPr lang="en-US"/>
              <a:t>        PAN, GST, and trademark registration panna</a:t>
            </a:r>
          </a:p>
          <a:p>
            <a:r>
              <a:rPr lang="en-US"/>
              <a:t/>
            </a:r>
          </a:p>
          <a:p>
            <a:r>
              <a:rPr lang="en-US"/>
              <a:t>        Legal structure (LLP / Pvt Ltd) setup panna</a:t>
            </a:r>
          </a:p>
          <a:p>
            <a:r>
              <a:rPr lang="en-US"/>
              <a:t/>
            </a:r>
          </a:p>
          <a:p>
            <a:r>
              <a:rPr lang="en-US"/>
              <a:t>    Importance: Legal ah one-time setup, future investors paakumbodhu must-have.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2. Domain &amp; Hosting</a:t>
            </a:r>
          </a:p>
          <a:p>
            <a:r>
              <a:rPr lang="en-US"/>
              <a:t/>
            </a:r>
          </a:p>
          <a:p>
            <a:r>
              <a:rPr lang="en-US"/>
              <a:t>    Vendor: GoDaddy</a:t>
            </a:r>
          </a:p>
          <a:p>
            <a:r>
              <a:rPr lang="en-US"/>
              <a:t/>
            </a:r>
          </a:p>
          <a:p>
            <a:r>
              <a:rPr lang="en-US"/>
              <a:t>    Type: Web Hosting</a:t>
            </a:r>
          </a:p>
          <a:p>
            <a:r>
              <a:rPr lang="en-US"/>
              <a:t/>
            </a:r>
          </a:p>
          <a:p>
            <a:r>
              <a:rPr lang="en-US"/>
              <a:t>    Purpose:</a:t>
            </a:r>
          </a:p>
          <a:p>
            <a:r>
              <a:rPr lang="en-US"/>
              <a:t/>
            </a:r>
          </a:p>
          <a:p>
            <a:r>
              <a:rPr lang="en-US"/>
              <a:t>        eduvibe.in maari oru domain vaanganum</a:t>
            </a:r>
          </a:p>
          <a:p>
            <a:r>
              <a:rPr lang="en-US"/>
              <a:t/>
            </a:r>
          </a:p>
          <a:p>
            <a:r>
              <a:rPr lang="en-US"/>
              <a:t>        Website upload panna hosting space thevai</a:t>
            </a:r>
          </a:p>
          <a:p>
            <a:r>
              <a:rPr lang="en-US"/>
              <a:t/>
            </a:r>
          </a:p>
          <a:p>
            <a:r>
              <a:rPr lang="en-US"/>
              <a:t>    Note: Shared hosting la start pannalam (cheap &amp; basic)</a:t>
            </a:r>
          </a:p>
          <a:p>
            <a:r>
              <a:rPr lang="en-US"/>
              <a:t/>
            </a:r>
          </a:p>
          <a:p>
            <a:r>
              <a:rPr lang="en-US"/>
              <a:t>3. Software Tools (Canva, etc.)</a:t>
            </a:r>
          </a:p>
          <a:p>
            <a:r>
              <a:rPr lang="en-US"/>
              <a:t/>
            </a:r>
          </a:p>
          <a:p>
            <a:r>
              <a:rPr lang="en-US"/>
              <a:t>    Vendor: Canva, Notion, Zoom</a:t>
            </a:r>
          </a:p>
          <a:p>
            <a:r>
              <a:rPr lang="en-US"/>
              <a:t/>
            </a:r>
          </a:p>
          <a:p>
            <a:r>
              <a:rPr lang="en-US"/>
              <a:t>    Type: SaaS Platforms</a:t>
            </a:r>
          </a:p>
          <a:p>
            <a:r>
              <a:rPr lang="en-US"/>
              <a:t/>
            </a:r>
          </a:p>
          <a:p>
            <a:r>
              <a:rPr lang="en-US"/>
              <a:t>    Purpose:</a:t>
            </a:r>
          </a:p>
          <a:p>
            <a:r>
              <a:rPr lang="en-US"/>
              <a:t/>
            </a:r>
          </a:p>
          <a:p>
            <a:r>
              <a:rPr lang="en-US"/>
              <a:t>        Canva → Posters, Insta ads</a:t>
            </a:r>
          </a:p>
          <a:p>
            <a:r>
              <a:rPr lang="en-US"/>
              <a:t/>
            </a:r>
          </a:p>
          <a:p>
            <a:r>
              <a:rPr lang="en-US"/>
              <a:t>        Notion → Team planning</a:t>
            </a:r>
          </a:p>
          <a:p>
            <a:r>
              <a:rPr lang="en-US"/>
              <a:t/>
            </a:r>
          </a:p>
          <a:p>
            <a:r>
              <a:rPr lang="en-US"/>
              <a:t>        Zoom → Online meetings/workshops</a:t>
            </a:r>
          </a:p>
          <a:p>
            <a:r>
              <a:rPr lang="en-US"/>
              <a:t/>
            </a:r>
          </a:p>
          <a:p>
            <a:r>
              <a:rPr lang="en-US"/>
              <a:t>    Note: SaaS tools monthly subscription-based.</a:t>
            </a:r>
          </a:p>
          <a:p>
            <a:r>
              <a:rPr lang="en-US"/>
              <a:t/>
            </a:r>
          </a:p>
          <a:p>
            <a:r>
              <a:rPr lang="en-US"/>
              <a:t>4. Branding &amp; Content Creation</a:t>
            </a:r>
          </a:p>
          <a:p>
            <a:r>
              <a:rPr lang="en-US"/>
              <a:t/>
            </a:r>
          </a:p>
          <a:p>
            <a:r>
              <a:rPr lang="en-US"/>
              <a:t>    Vendor: Fiverr / Upwork</a:t>
            </a:r>
          </a:p>
          <a:p>
            <a:r>
              <a:rPr lang="en-US"/>
              <a:t/>
            </a:r>
          </a:p>
          <a:p>
            <a:r>
              <a:rPr lang="en-US"/>
              <a:t>    Type: Freelance Marketplace</a:t>
            </a:r>
          </a:p>
          <a:p>
            <a:r>
              <a:rPr lang="en-US"/>
              <a:t/>
            </a:r>
          </a:p>
          <a:p>
            <a:r>
              <a:rPr lang="en-US"/>
              <a:t>    Purpose:</a:t>
            </a:r>
          </a:p>
          <a:p>
            <a:r>
              <a:rPr lang="en-US"/>
              <a:t/>
            </a:r>
          </a:p>
          <a:p>
            <a:r>
              <a:rPr lang="en-US"/>
              <a:t>        Logo, short videos, brochure</a:t>
            </a:r>
          </a:p>
          <a:p>
            <a:r>
              <a:rPr lang="en-US"/>
              <a:t/>
            </a:r>
          </a:p>
          <a:p>
            <a:r>
              <a:rPr lang="en-US"/>
              <a:t>        Freelancers kitta outsource panna cost-effective</a:t>
            </a:r>
          </a:p>
          <a:p>
            <a:r>
              <a:rPr lang="en-US"/>
              <a:t/>
            </a:r>
          </a:p>
          <a:p>
            <a:r>
              <a:rPr lang="en-US"/>
              <a:t>    Note: Initial branding-ku sema useful.</a:t>
            </a:r>
          </a:p>
          <a:p>
            <a:r>
              <a:rPr lang="en-US"/>
              <a:t/>
            </a:r>
          </a:p>
          <a:p>
            <a:r>
              <a:rPr lang="en-US"/>
              <a:t>5. Digital Marketing</a:t>
            </a:r>
          </a:p>
          <a:p>
            <a:r>
              <a:rPr lang="en-US"/>
              <a:t/>
            </a:r>
          </a:p>
          <a:p>
            <a:r>
              <a:rPr lang="en-US"/>
              <a:t>    Vendor: Local Digital Agency</a:t>
            </a:r>
          </a:p>
          <a:p>
            <a:r>
              <a:rPr lang="en-US"/>
              <a:t/>
            </a:r>
          </a:p>
          <a:p>
            <a:r>
              <a:rPr lang="en-US"/>
              <a:t>    Type: Marketing Services</a:t>
            </a:r>
          </a:p>
          <a:p>
            <a:r>
              <a:rPr lang="en-US"/>
              <a:t/>
            </a:r>
          </a:p>
          <a:p>
            <a:r>
              <a:rPr lang="en-US"/>
              <a:t>    Purpose:</a:t>
            </a:r>
          </a:p>
          <a:p>
            <a:r>
              <a:rPr lang="en-US"/>
              <a:t/>
            </a:r>
          </a:p>
          <a:p>
            <a:r>
              <a:rPr lang="en-US"/>
              <a:t>        SEO (Google visibility)</a:t>
            </a:r>
          </a:p>
          <a:p>
            <a:r>
              <a:rPr lang="en-US"/>
              <a:t/>
            </a:r>
          </a:p>
          <a:p>
            <a:r>
              <a:rPr lang="en-US"/>
              <a:t>        Instagram/Facebook marketing</a:t>
            </a:r>
          </a:p>
          <a:p>
            <a:r>
              <a:rPr lang="en-US"/>
              <a:t/>
            </a:r>
          </a:p>
          <a:p>
            <a:r>
              <a:rPr lang="en-US"/>
              <a:t>        Blog or content marketing</a:t>
            </a:r>
          </a:p>
          <a:p>
            <a:r>
              <a:rPr lang="en-US"/>
              <a:t/>
            </a:r>
          </a:p>
          <a:p>
            <a:r>
              <a:rPr lang="en-US"/>
              <a:t>    Note: EduVibe ku target audience reach panna romba important.</a:t>
            </a:r>
          </a:p>
          <a:p>
            <a:r>
              <a:rPr lang="en-US"/>
              <a:t/>
            </a:r>
          </a:p>
          <a:p>
            <a:r>
              <a:rPr lang="en-US"/>
              <a:t>6. Co-working Space</a:t>
            </a:r>
          </a:p>
          <a:p>
            <a:r>
              <a:rPr lang="en-US"/>
              <a:t/>
            </a:r>
          </a:p>
          <a:p>
            <a:r>
              <a:rPr lang="en-US"/>
              <a:t>    Vendor: IndiQube / Awfis</a:t>
            </a:r>
          </a:p>
          <a:p>
            <a:r>
              <a:rPr lang="en-US"/>
              <a:t/>
            </a:r>
          </a:p>
          <a:p>
            <a:r>
              <a:rPr lang="en-US"/>
              <a:t>    Type: Workspace Provider</a:t>
            </a:r>
          </a:p>
          <a:p>
            <a:r>
              <a:rPr lang="en-US"/>
              <a:t/>
            </a:r>
          </a:p>
          <a:p>
            <a:r>
              <a:rPr lang="en-US"/>
              <a:t>    Purpose:</a:t>
            </a:r>
          </a:p>
          <a:p>
            <a:r>
              <a:rPr lang="en-US"/>
              <a:t/>
            </a:r>
          </a:p>
          <a:p>
            <a:r>
              <a:rPr lang="en-US"/>
              <a:t>        Physical team irundha shared office setup</a:t>
            </a:r>
          </a:p>
          <a:p>
            <a:r>
              <a:rPr lang="en-US"/>
              <a:t/>
            </a:r>
          </a:p>
          <a:p>
            <a:r>
              <a:rPr lang="en-US"/>
              <a:t>        Tier 2/3 cities la cost kammi</a:t>
            </a:r>
          </a:p>
          <a:p>
            <a:r>
              <a:rPr lang="en-US"/>
              <a:t/>
            </a:r>
          </a:p>
          <a:p>
            <a:r>
              <a:rPr lang="en-US"/>
              <a:t>    Note: Investor meetings / operations ku helpful.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7. Payment Gateway</a:t>
            </a:r>
          </a:p>
          <a:p>
            <a:r>
              <a:rPr lang="en-US"/>
              <a:t/>
            </a:r>
          </a:p>
          <a:p>
            <a:r>
              <a:rPr lang="en-US"/>
              <a:t>    Vendor: Razorpay / Instamojo</a:t>
            </a:r>
          </a:p>
          <a:p>
            <a:r>
              <a:rPr lang="en-US"/>
              <a:t/>
            </a:r>
          </a:p>
          <a:p>
            <a:r>
              <a:rPr lang="en-US"/>
              <a:t>    Type: Fintech Service</a:t>
            </a:r>
          </a:p>
          <a:p>
            <a:r>
              <a:rPr lang="en-US"/>
              <a:t/>
            </a:r>
          </a:p>
          <a:p>
            <a:r>
              <a:rPr lang="en-US"/>
              <a:t>    Purpose:</a:t>
            </a:r>
          </a:p>
          <a:p>
            <a:r>
              <a:rPr lang="en-US"/>
              <a:t/>
            </a:r>
          </a:p>
          <a:p>
            <a:r>
              <a:rPr lang="en-US"/>
              <a:t>        Course fees / subscriptions online collect panna</a:t>
            </a:r>
          </a:p>
          <a:p>
            <a:r>
              <a:rPr lang="en-US"/>
              <a:t/>
            </a:r>
          </a:p>
          <a:p>
            <a:r>
              <a:rPr lang="en-US"/>
              <a:t>    Note: Easy integration + monthly reports.</a:t>
            </a:r>
          </a:p>
          <a:p>
            <a:r>
              <a:rPr lang="en-US"/>
              <a:t/>
            </a:r>
          </a:p>
          <a:p>
            <a:r>
              <a:rPr lang="en-US"/>
              <a:t>8. LMS Backend / Dev Support</a:t>
            </a:r>
          </a:p>
          <a:p>
            <a:r>
              <a:rPr lang="en-US"/>
              <a:t/>
            </a:r>
          </a:p>
          <a:p>
            <a:r>
              <a:rPr lang="en-US"/>
              <a:t>    Vendor: Freelancers via Upwork</a:t>
            </a:r>
          </a:p>
          <a:p>
            <a:r>
              <a:rPr lang="en-US"/>
              <a:t/>
            </a:r>
          </a:p>
          <a:p>
            <a:r>
              <a:rPr lang="en-US"/>
              <a:t>    Type: Development Services</a:t>
            </a:r>
          </a:p>
          <a:p>
            <a:r>
              <a:rPr lang="en-US"/>
              <a:t/>
            </a:r>
          </a:p>
          <a:p>
            <a:r>
              <a:rPr lang="en-US"/>
              <a:t>    Purpose:</a:t>
            </a:r>
          </a:p>
          <a:p>
            <a:r>
              <a:rPr lang="en-US"/>
              <a:t/>
            </a:r>
          </a:p>
          <a:p>
            <a:r>
              <a:rPr lang="en-US"/>
              <a:t>        Dashboard, APIs, backend work</a:t>
            </a:r>
          </a:p>
          <a:p>
            <a:r>
              <a:rPr lang="en-US"/>
              <a:t/>
            </a:r>
          </a:p>
          <a:p>
            <a:r>
              <a:rPr lang="en-US"/>
              <a:t>    Note: Freelancers la initial build cheaper.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2025 – Launch &amp; Validation</a:t>
            </a:r>
          </a:p>
          <a:p>
            <a:r>
              <a:rPr lang="en-US"/>
              <a:t/>
            </a:r>
          </a:p>
          <a:p>
            <a:r>
              <a:rPr lang="en-US"/>
              <a:t>    “In 2025, our main focus is to finalize the MVP – the Minimum Viable Product of EduVibe.</a:t>
            </a:r>
          </a:p>
          <a:p>
            <a:r>
              <a:rPr lang="en-US"/>
              <a:t>    We’ll conduct beta testing with over 500 students to gather real feedback.</a:t>
            </a:r>
          </a:p>
          <a:p>
            <a:r>
              <a:rPr lang="en-US"/>
              <a:t>    Based on that, we’ll iterate, debug, and improve our platform.</a:t>
            </a:r>
          </a:p>
          <a:p>
            <a:r>
              <a:rPr lang="en-US"/>
              <a:t>    We also aim to build strong partnerships with academic institutions to ensure credibility and early traction.”</a:t>
            </a:r>
          </a:p>
          <a:p>
            <a:r>
              <a:rPr lang="en-US"/>
              <a:t/>
            </a:r>
          </a:p>
          <a:p>
            <a:r>
              <a:rPr lang="en-US"/>
              <a:t>2026 – Market Penetration</a:t>
            </a:r>
          </a:p>
          <a:p>
            <a:r>
              <a:rPr lang="en-US"/>
              <a:t/>
            </a:r>
          </a:p>
          <a:p>
            <a:r>
              <a:rPr lang="en-US"/>
              <a:t>    “Once we’ve validated the product, 2026 is all about scaling.</a:t>
            </a:r>
          </a:p>
          <a:p>
            <a:r>
              <a:rPr lang="en-US"/>
              <a:t>    We plan to expand to 10+ major universities across India.</a:t>
            </a:r>
          </a:p>
          <a:p>
            <a:r>
              <a:rPr lang="en-US"/>
              <a:t>    At the same time, we’ll launch our Android and iOS mobile apps.</a:t>
            </a:r>
          </a:p>
          <a:p>
            <a:r>
              <a:rPr lang="en-US"/>
              <a:t>    To reach more users, we’ll leverage social media and influencer marketing.</a:t>
            </a:r>
          </a:p>
          <a:p>
            <a:r>
              <a:rPr lang="en-US"/>
              <a:t>    Also, we’ll introduce an AI-based personalized learning dashboard for better user experience.”</a:t>
            </a:r>
          </a:p>
          <a:p>
            <a:r>
              <a:rPr lang="en-US"/>
              <a:t/>
            </a:r>
          </a:p>
          <a:p>
            <a:r>
              <a:rPr lang="en-US"/>
              <a:t>2027 – Nationwide Scale</a:t>
            </a:r>
          </a:p>
          <a:p>
            <a:r>
              <a:rPr lang="en-US"/>
              <a:t/>
            </a:r>
          </a:p>
          <a:p>
            <a:r>
              <a:rPr lang="en-US"/>
              <a:t>    “By 2027, our goal is nationwide presence.</a:t>
            </a:r>
          </a:p>
          <a:p>
            <a:r>
              <a:rPr lang="en-US"/>
              <a:t>    We’ll onboard 50+ academic partners and expert mentors.</a:t>
            </a:r>
          </a:p>
          <a:p>
            <a:r>
              <a:rPr lang="en-US"/>
              <a:t>    EduVibe will partner with EdTech companies and government schemes for greater impact.</a:t>
            </a:r>
          </a:p>
          <a:p>
            <a:r>
              <a:rPr lang="en-US"/>
              <a:t>    We’ll also launch the EduVibe Analytics Suite for institutions to track learning progress,</a:t>
            </a:r>
          </a:p>
          <a:p>
            <a:r>
              <a:rPr lang="en-US"/>
              <a:t>    and integrate with existing LMS platforms like Moodle and Google Classroom.”</a:t>
            </a:r>
          </a:p>
          <a:p>
            <a:r>
              <a:rPr lang="en-US"/>
              <a:t/>
            </a:r>
          </a:p>
          <a:p>
            <a:r>
              <a:rPr lang="en-US"/>
              <a:t>2028 – Diversification</a:t>
            </a:r>
          </a:p>
          <a:p>
            <a:r>
              <a:rPr lang="en-US"/>
              <a:t/>
            </a:r>
          </a:p>
          <a:p>
            <a:r>
              <a:rPr lang="en-US"/>
              <a:t>    “In 2028, we plan to diversify.</a:t>
            </a:r>
          </a:p>
          <a:p>
            <a:r>
              <a:rPr lang="en-US"/>
              <a:t>    We’ll introduce EduVibe for Careers – a module with resume builders, mock interviews, and placement training.</a:t>
            </a:r>
          </a:p>
          <a:p>
            <a:r>
              <a:rPr lang="en-US"/>
              <a:t>    To make it accessible, we’ll support regional languages like Tamil and Hindi.</a:t>
            </a:r>
          </a:p>
          <a:p>
            <a:r>
              <a:rPr lang="en-US"/>
              <a:t>    We’ll also gamify learning using interactive features to keep users engaged.</a:t>
            </a:r>
          </a:p>
          <a:p>
            <a:r>
              <a:rPr lang="en-US"/>
              <a:t>    On top of that, our ML-based engine will recommend the best courses based on each student’s learning pattern.”</a:t>
            </a:r>
          </a:p>
          <a:p>
            <a:r>
              <a:rPr lang="en-US"/>
              <a:t/>
            </a:r>
          </a:p>
          <a:p>
            <a:r>
              <a:rPr lang="en-US"/>
              <a:t>2029 – Global Reach &amp; Monetization</a:t>
            </a:r>
          </a:p>
          <a:p>
            <a:r>
              <a:rPr lang="en-US"/>
              <a:t/>
            </a:r>
          </a:p>
          <a:p>
            <a:r>
              <a:rPr lang="en-US"/>
              <a:t>    “Finally, in 2029, we aim to expand EduVibe to South Asian countries like Sri Lanka, Nepal, and Bangladesh.</a:t>
            </a:r>
          </a:p>
          <a:p>
            <a:r>
              <a:rPr lang="en-US"/>
              <a:t>    We’ll roll out subscription plans with flexible pricing for students and institutions.</a:t>
            </a:r>
          </a:p>
          <a:p>
            <a:r>
              <a:rPr lang="en-US"/>
              <a:t>    Our B2B SaaS version will cater to coaching centers and colleges.</a:t>
            </a:r>
          </a:p>
          <a:p>
            <a:r>
              <a:rPr lang="en-US"/>
              <a:t>    And lastly, we’ll introduce AI-powered virtual mentors that guide learners 24/7.”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EduVibe AI is a movement to make education smarter, more personal, and truly accessible—bridging the gap between learning and real-world success through the power of AI.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It’s a personalized AI-powered learning and interview preparation platform that adapts to every learner's unique style and needs.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“EduVibe AI is different from typical EdTech tools. It uses personalized learning algorithms and natural language processing, which makes the platform behave like a real tutor.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ensures students are not just watching content but are guided through it — making learning more engaging and adaptive to each individual’s pace and style.”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“EduVibe AI addresses important challenges in both urban and rural education. It brings quality learning to more students by using AI-powered lessons that adjust to their needs.</a:t>
            </a:r>
          </a:p>
          <a:p>
            <a:r>
              <a:rPr lang="en-US"/>
              <a:t/>
            </a:r>
          </a:p>
          <a:p>
            <a:r>
              <a:rPr lang="en-US"/>
              <a:t>It also supports teachers by automating tasks like grading and tracking, helping them focus more on real teaching. Overall, it promotes inclusive and accessible education.”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is the timeline for our startup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months 1 and 2, we developed the AI model and prototype.</a:t>
            </a:r>
          </a:p>
          <a:p>
            <a:r>
              <a:rPr lang="en-US"/>
              <a:t>In months 3 and 4, we tested it in selected schools.</a:t>
            </a:r>
          </a:p>
          <a:p>
            <a:r>
              <a:rPr lang="en-US"/>
              <a:t>Month 5 was used for collecting feedback and improving the platform.</a:t>
            </a:r>
          </a:p>
          <a:p>
            <a:r>
              <a:rPr lang="en-US"/>
              <a:t>Month 6 marked our launch and marketing phase.</a:t>
            </a:r>
          </a:p>
          <a:p>
            <a:r>
              <a:rPr lang="en-US"/>
              <a:t/>
            </a:r>
          </a:p>
          <a:p>
            <a:r>
              <a:rPr lang="en-US"/>
              <a:t>And from month 7 to 12, we are focusing on user onboarding and partnership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Our survey showed that 80% of students prefer personalized learning, and 70% of teachers are ready to use AI in classrooms.</a:t>
            </a:r>
          </a:p>
          <a:p>
            <a:r>
              <a:rPr lang="en-US"/>
              <a:t>Parents are also open to investing in tools that improve academic results. This confirms a strong market demand for EduVibe AI.”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are using proven technologies like AI, NLP, and Machine Learning.</a:t>
            </a:r>
          </a:p>
          <a:p>
            <a:r>
              <a:rPr lang="en-US"/>
              <a:t>It works on the cloud—so it’s flexible and can grow easily.</a:t>
            </a:r>
          </a:p>
          <a:p>
            <a:r>
              <a:rPr lang="en-US"/>
              <a:t>It can also connect smoothly with existing education systems.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7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8.jpe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96440" y="4043420"/>
            <a:ext cx="7139178" cy="8229600"/>
          </a:xfrm>
          <a:custGeom>
            <a:avLst/>
            <a:gdLst/>
            <a:ahLst/>
            <a:cxnLst/>
            <a:rect r="r" b="b" t="t" l="l"/>
            <a:pathLst>
              <a:path h="8229600" w="7139178">
                <a:moveTo>
                  <a:pt x="0" y="0"/>
                </a:moveTo>
                <a:lnTo>
                  <a:pt x="7139178" y="0"/>
                </a:lnTo>
                <a:lnTo>
                  <a:pt x="71391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635541" y="4494128"/>
            <a:ext cx="6131052" cy="8229600"/>
          </a:xfrm>
          <a:custGeom>
            <a:avLst/>
            <a:gdLst/>
            <a:ahLst/>
            <a:cxnLst/>
            <a:rect r="r" b="b" t="t" l="l"/>
            <a:pathLst>
              <a:path h="8229600" w="6131052">
                <a:moveTo>
                  <a:pt x="0" y="0"/>
                </a:moveTo>
                <a:lnTo>
                  <a:pt x="6131052" y="0"/>
                </a:lnTo>
                <a:lnTo>
                  <a:pt x="6131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22051" y="3168788"/>
            <a:ext cx="12951349" cy="197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BUSINESS PLAN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60670" y="3065922"/>
            <a:ext cx="12128992" cy="374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Bridges educational gaps by offering equal access to AI-powered learning in both urban and rural areas.</a:t>
            </a:r>
          </a:p>
          <a:p>
            <a:pPr algn="ctr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Supports inclusive education and helps teachers by automating repetitive tasks, enhancing overall teaching and learning efficiency.</a:t>
            </a:r>
          </a:p>
          <a:p>
            <a:pPr algn="ctr">
              <a:lnSpc>
                <a:spcPts val="49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8325" y="3703311"/>
            <a:ext cx="14590975" cy="197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PROCESSING 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55670" y="2708159"/>
            <a:ext cx="12376659" cy="4870682"/>
          </a:xfrm>
          <a:custGeom>
            <a:avLst/>
            <a:gdLst/>
            <a:ahLst/>
            <a:cxnLst/>
            <a:rect r="r" b="b" t="t" l="l"/>
            <a:pathLst>
              <a:path h="4870682" w="12376659">
                <a:moveTo>
                  <a:pt x="0" y="0"/>
                </a:moveTo>
                <a:lnTo>
                  <a:pt x="12376660" y="0"/>
                </a:lnTo>
                <a:lnTo>
                  <a:pt x="12376660" y="4870682"/>
                </a:lnTo>
                <a:lnTo>
                  <a:pt x="0" y="48706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78702" y="2433714"/>
            <a:ext cx="9330595" cy="163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Timline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79504" y="3998081"/>
            <a:ext cx="12128992" cy="437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Month 1-2: Prototype development and AI model tuning.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Month 3-4: Beta testing in select institutions.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Month 5: Feedback analysis and refinement.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Month 6: Public launch with marketing rollout.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Month 7-12: Expansion into more schools and onboarding educators.</a:t>
            </a:r>
          </a:p>
          <a:p>
            <a:pPr algn="l">
              <a:lnSpc>
                <a:spcPts val="49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979347" y="3745094"/>
            <a:ext cx="4959390" cy="4959390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4624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-41914" t="0" r="-3507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829343" y="4317331"/>
            <a:ext cx="8668868" cy="374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Surveys show strong demand for EduVibe AI—80% of students prefer personalized tools, 70% of teachers support AI in classrooms, and parents are willing to invest in tools that improve learning. This proves the market is ready for EduVibe AI.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7207" y="2111477"/>
            <a:ext cx="13525823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Market Survey Insights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8325" y="3703311"/>
            <a:ext cx="14590975" cy="197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FEASIBILITY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04577" y="4027585"/>
            <a:ext cx="13011589" cy="374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We are using proven technologies like AI, NLP, and Machine Learning.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It w</a:t>
            </a: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orks on the cloud—so it’s flexible and can grow easily.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It can also connect smoothly with existing education systems.</a:t>
            </a:r>
          </a:p>
          <a:p>
            <a:pPr algn="l">
              <a:lnSpc>
                <a:spcPts val="4979"/>
              </a:lnSpc>
            </a:pPr>
          </a:p>
          <a:p>
            <a:pPr algn="l">
              <a:lnSpc>
                <a:spcPts val="49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209393" y="1350040"/>
            <a:ext cx="13525823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Technical Feasibility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04577" y="4027585"/>
            <a:ext cx="13011589" cy="311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Our service is 100% online.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No need for classrooms or physical materials.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The AI keeps learning from users, so the service improves over time.</a:t>
            </a:r>
          </a:p>
          <a:p>
            <a:pPr algn="l">
              <a:lnSpc>
                <a:spcPts val="49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190343" y="1350040"/>
            <a:ext cx="13525823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Operational Feasibility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04577" y="4027585"/>
            <a:ext cx="13011589" cy="311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We plan to register as a Delaware C-Corporation, which is good for investors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We’ll also protect our technology with trademarks and patents.”</a:t>
            </a:r>
          </a:p>
          <a:p>
            <a:pPr algn="l">
              <a:lnSpc>
                <a:spcPts val="49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866099" y="1131545"/>
            <a:ext cx="13525823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Legal Feasibility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8325" y="3703311"/>
            <a:ext cx="14590975" cy="197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VIABILITY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777" r="0" b="-38777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04577" y="4027585"/>
            <a:ext cx="13011589" cy="311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There is a huge demand for personalized learning—especially for school, college, and lifelong learners.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We’re different because our AI adjusts to each student in real-time</a:t>
            </a:r>
          </a:p>
          <a:p>
            <a:pPr algn="l">
              <a:lnSpc>
                <a:spcPts val="49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866099" y="1131545"/>
            <a:ext cx="13525823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Market Viability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95052" y="4027585"/>
            <a:ext cx="13011589" cy="311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In Year 1, our goal is 10,000 users.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In 5 years, we want to be a global leader in AI education.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We’re already planning partnerships with schools and NGOs to grow faster.</a:t>
            </a:r>
          </a:p>
          <a:p>
            <a:pPr algn="l">
              <a:lnSpc>
                <a:spcPts val="49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866099" y="1131545"/>
            <a:ext cx="13525823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Strategic Viability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78072" y="3363375"/>
            <a:ext cx="13011589" cy="500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We have a clear financial plan to support development and early growth.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Revenue will come from multiple sources: monthly subscriptions, free plans with upgrades, and business partnerships.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We aim for steady growth with smart spending, targeting profitability within 3 years.</a:t>
            </a:r>
          </a:p>
          <a:p>
            <a:pPr algn="l">
              <a:lnSpc>
                <a:spcPts val="49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866099" y="1131545"/>
            <a:ext cx="13525823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Financial Viability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12533" y="4213056"/>
            <a:ext cx="12951349" cy="197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BUDGET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921693" y="610333"/>
            <a:ext cx="9870460" cy="9181367"/>
          </a:xfrm>
          <a:custGeom>
            <a:avLst/>
            <a:gdLst/>
            <a:ahLst/>
            <a:cxnLst/>
            <a:rect r="r" b="b" t="t" l="l"/>
            <a:pathLst>
              <a:path h="9181367" w="9870460">
                <a:moveTo>
                  <a:pt x="0" y="0"/>
                </a:moveTo>
                <a:lnTo>
                  <a:pt x="9870460" y="0"/>
                </a:lnTo>
                <a:lnTo>
                  <a:pt x="9870460" y="9181367"/>
                </a:lnTo>
                <a:lnTo>
                  <a:pt x="0" y="9181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99" r="-5218" b="-317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01524" y="1907408"/>
            <a:ext cx="14620690" cy="6776490"/>
          </a:xfrm>
          <a:custGeom>
            <a:avLst/>
            <a:gdLst/>
            <a:ahLst/>
            <a:cxnLst/>
            <a:rect r="r" b="b" t="t" l="l"/>
            <a:pathLst>
              <a:path h="6776490" w="14620690">
                <a:moveTo>
                  <a:pt x="0" y="0"/>
                </a:moveTo>
                <a:lnTo>
                  <a:pt x="14620690" y="0"/>
                </a:lnTo>
                <a:lnTo>
                  <a:pt x="14620690" y="6776490"/>
                </a:lnTo>
                <a:lnTo>
                  <a:pt x="0" y="67764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050" t="0" r="-405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23581" y="2170834"/>
            <a:ext cx="14918658" cy="610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1"/>
              </a:lnSpc>
            </a:pPr>
            <a:r>
              <a:rPr lang="en-US" sz="17308" b="true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 VENDOR</a:t>
            </a:r>
          </a:p>
          <a:p>
            <a:pPr algn="ctr">
              <a:lnSpc>
                <a:spcPts val="24231"/>
              </a:lnSpc>
              <a:spcBef>
                <a:spcPct val="0"/>
              </a:spcBef>
            </a:pPr>
            <a:r>
              <a:rPr lang="en-US" b="true" sz="17308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DETAILS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8620" y="1440800"/>
            <a:ext cx="17320318" cy="6834075"/>
          </a:xfrm>
          <a:custGeom>
            <a:avLst/>
            <a:gdLst/>
            <a:ahLst/>
            <a:cxnLst/>
            <a:rect r="r" b="b" t="t" l="l"/>
            <a:pathLst>
              <a:path h="6834075" w="17320318">
                <a:moveTo>
                  <a:pt x="0" y="0"/>
                </a:moveTo>
                <a:lnTo>
                  <a:pt x="17320318" y="0"/>
                </a:lnTo>
                <a:lnTo>
                  <a:pt x="17320318" y="6834075"/>
                </a:lnTo>
                <a:lnTo>
                  <a:pt x="0" y="6834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46" r="0" b="-846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4671" y="3434504"/>
            <a:ext cx="14918658" cy="302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1"/>
              </a:lnSpc>
              <a:spcBef>
                <a:spcPct val="0"/>
              </a:spcBef>
            </a:pPr>
            <a:r>
              <a:rPr lang="en-US" b="true" sz="17308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FUTURE PLANS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92939" y="1205135"/>
            <a:ext cx="5746274" cy="116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2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516052" y="3699827"/>
            <a:ext cx="85636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2026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Market Penetration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16052" y="2588940"/>
            <a:ext cx="86850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 –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Launch &amp; Validation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16052" y="4789805"/>
            <a:ext cx="78192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2027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Nationwide Scale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37590" y="5829840"/>
            <a:ext cx="78192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2028 – Diversification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16052" y="6869875"/>
            <a:ext cx="115882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2029 –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Global Reach &amp; Monetization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1205" y="2647355"/>
            <a:ext cx="16425589" cy="626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27249"/>
                </a:solidFill>
                <a:latin typeface="Barlow Bold"/>
                <a:ea typeface="Barlow Bold"/>
                <a:cs typeface="Barlow Bold"/>
                <a:sym typeface="Barlow Bold"/>
              </a:rPr>
              <a:t>Traditional education lacks personalization and practical skill development.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27249"/>
                </a:solidFill>
                <a:latin typeface="Barlow Bold"/>
                <a:ea typeface="Barlow Bold"/>
                <a:cs typeface="Barlow Bold"/>
                <a:sym typeface="Barlow Bold"/>
              </a:rPr>
              <a:t>Many students feel unprepared for real-world job interviews and competitive careers.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27249"/>
                </a:solidFill>
                <a:latin typeface="Barlow Bold"/>
                <a:ea typeface="Barlow Bold"/>
                <a:cs typeface="Barlow Bold"/>
                <a:sym typeface="Barlow Bold"/>
              </a:rPr>
              <a:t>EduVibe AI is an AI-driven EdTech platform that personalizes learning and bridges the gap between academics and employability.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27249"/>
                </a:solidFill>
                <a:latin typeface="Barlow Bold"/>
                <a:ea typeface="Barlow Bold"/>
                <a:cs typeface="Barlow Bold"/>
                <a:sym typeface="Barlow Bold"/>
              </a:rPr>
              <a:t>Our solution adapts to the learner’s pace, style, and goals—offering AI-powered mock interviews, skill-building tools, and a mobile-first experience.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27249"/>
                </a:solidFill>
                <a:latin typeface="Barlow Bold"/>
                <a:ea typeface="Barlow Bold"/>
                <a:cs typeface="Barlow Bold"/>
                <a:sym typeface="Barlow Bold"/>
              </a:rPr>
              <a:t>Built for students, professionals, and institutions with a vision of equitable, accessible education for all</a:t>
            </a:r>
          </a:p>
          <a:p>
            <a:pPr algn="l">
              <a:lnSpc>
                <a:spcPts val="49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008880" y="847725"/>
            <a:ext cx="9330595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859E5D"/>
                </a:solidFill>
                <a:latin typeface="Arbutus Slab"/>
                <a:ea typeface="Arbutus Slab"/>
                <a:cs typeface="Arbutus Slab"/>
                <a:sym typeface="Arbutus Slab"/>
              </a:rPr>
              <a:t>Introduction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29343" y="737111"/>
            <a:ext cx="12234617" cy="357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2"/>
              </a:lnSpc>
            </a:pPr>
            <a:r>
              <a:rPr lang="en-US" sz="6830" spc="-136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Limitations and Challenges</a:t>
            </a:r>
          </a:p>
          <a:p>
            <a:pPr algn="ctr">
              <a:lnSpc>
                <a:spcPts val="9562"/>
              </a:lnSpc>
            </a:pPr>
          </a:p>
          <a:p>
            <a:pPr algn="ctr">
              <a:lnSpc>
                <a:spcPts val="956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83426" y="2521872"/>
            <a:ext cx="15208496" cy="689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User Trust in AI:</a:t>
            </a: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 Some users hesitate to rely on AI for personalized education and interview preparation.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Internet Accessibility</a:t>
            </a: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: Reaching rural or low-bandwidth areas still poses connectivity challenges.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Data Privacy</a:t>
            </a: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: Ensuring secure handling of user data is critical with AI-driven personalization.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Content Localization</a:t>
            </a: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: Adapting quality content for multiple regional languages is resource-intensive using NLP.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Market Competition</a:t>
            </a: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: Standing out in a crowded EdTech market requires continuous innovation and brand building.</a:t>
            </a:r>
          </a:p>
          <a:p>
            <a:pPr algn="l">
              <a:lnSpc>
                <a:spcPts val="49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4671" y="3701204"/>
            <a:ext cx="15724061" cy="279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7"/>
              </a:lnSpc>
              <a:spcBef>
                <a:spcPct val="0"/>
              </a:spcBef>
            </a:pPr>
            <a:r>
              <a:rPr lang="en-US" b="true" sz="5269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We see these challenges not as roadblocks, but as opportunities to grow, innovate, and build a stronger, more inclusive platform</a:t>
            </a:r>
          </a:p>
        </p:txBody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61795" y="812662"/>
            <a:ext cx="12234617" cy="115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2"/>
              </a:lnSpc>
            </a:pPr>
            <a:r>
              <a:rPr lang="en-US" sz="6830" spc="-136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Unique Selling Proposition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3426" y="2663163"/>
            <a:ext cx="15208496" cy="7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AI-Powered Mock Interviews:</a:t>
            </a: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 Simulates real-world interviews based on user profile and job role.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 Hyper-Personalized Learning Paths:</a:t>
            </a: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 Adapts to each learner’s pace, goals, and strengths.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Mobile-First &amp; Multilingual Support:</a:t>
            </a: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 Designed for accessibility across rural and urban India.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Career Readiness Focus:</a:t>
            </a: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 Goes beyond academics to build practical, job-ready skills.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Tiered Pricing Model:</a:t>
            </a: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 Affordable for individuals, scalable for institutions.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b="true" sz="3556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Social Impact Integration:</a:t>
            </a: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 CSR initiatives focused on digital literacy, teacher training, and ethical AI awareness.</a:t>
            </a:r>
          </a:p>
          <a:p>
            <a:pPr algn="l">
              <a:lnSpc>
                <a:spcPts val="49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4671" y="3701204"/>
            <a:ext cx="15724061" cy="18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7"/>
              </a:lnSpc>
              <a:spcBef>
                <a:spcPct val="0"/>
              </a:spcBef>
            </a:pPr>
            <a:r>
              <a:rPr lang="en-US" b="true" sz="5269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We don't just offer content—we create customized journeys toward confidence, competence, and career success</a:t>
            </a: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29343" y="737111"/>
            <a:ext cx="12234617" cy="115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2"/>
              </a:lnSpc>
            </a:pPr>
            <a:r>
              <a:rPr lang="en-US" sz="6830" spc="-136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3426" y="2521872"/>
            <a:ext cx="16336855" cy="437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EduVibe AI is more than a platform—it's a leap toward personalized, career-focused education for all.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We bridge the gap between learning and employability with AI-powered, accessible, and inclusive solutions.</a:t>
            </a:r>
          </a:p>
          <a:p>
            <a:pPr algn="l" marL="767835" indent="-383918" lvl="1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With innovation at our core and impact as our mission, we're set to transform education across India.</a:t>
            </a:r>
          </a:p>
          <a:p>
            <a:pPr algn="l">
              <a:lnSpc>
                <a:spcPts val="49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239" y="6967326"/>
            <a:ext cx="15724061" cy="18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7"/>
              </a:lnSpc>
              <a:spcBef>
                <a:spcPct val="0"/>
              </a:spcBef>
            </a:pPr>
            <a:r>
              <a:rPr lang="en-US" b="true" sz="5269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Together, let’s build not just a product—but a movement to democratize education and empower futures.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0"/>
            <a:ext cx="1780548" cy="1780548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4624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160" t="0" r="16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75611" y="3227350"/>
            <a:ext cx="14136777" cy="340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8"/>
              </a:lnSpc>
              <a:spcBef>
                <a:spcPct val="0"/>
              </a:spcBef>
            </a:pPr>
            <a:r>
              <a:rPr lang="en-US" b="true" sz="19527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Thank You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4671" y="3434504"/>
            <a:ext cx="14918658" cy="302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1"/>
              </a:lnSpc>
              <a:spcBef>
                <a:spcPct val="0"/>
              </a:spcBef>
            </a:pPr>
            <a:r>
              <a:rPr lang="en-US" b="true" sz="17308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Idea Generation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6304" y="-2364657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6" y="0"/>
                </a:lnTo>
                <a:lnTo>
                  <a:pt x="5437586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25004" y="2020766"/>
            <a:ext cx="16437991" cy="721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04178" indent="-402089" lvl="1">
              <a:lnSpc>
                <a:spcPts val="5214"/>
              </a:lnSpc>
              <a:buFont typeface="Arial"/>
              <a:buChar char="•"/>
            </a:pPr>
            <a:r>
              <a:rPr lang="en-US" b="true" sz="3724">
                <a:solidFill>
                  <a:srgbClr val="001202"/>
                </a:solidFill>
                <a:latin typeface="Barlow Bold"/>
                <a:ea typeface="Barlow Bold"/>
                <a:cs typeface="Barlow Bold"/>
                <a:sym typeface="Barlow Bold"/>
              </a:rPr>
              <a:t>Observed a growing mismatch between what students learn and what the job market demands.</a:t>
            </a:r>
          </a:p>
          <a:p>
            <a:pPr algn="ctr" marL="804178" indent="-402089" lvl="1">
              <a:lnSpc>
                <a:spcPts val="5214"/>
              </a:lnSpc>
              <a:buFont typeface="Arial"/>
              <a:buChar char="•"/>
            </a:pPr>
            <a:r>
              <a:rPr lang="en-US" b="true" sz="3724">
                <a:solidFill>
                  <a:srgbClr val="001202"/>
                </a:solidFill>
                <a:latin typeface="Barlow Bold"/>
                <a:ea typeface="Barlow Bold"/>
                <a:cs typeface="Barlow Bold"/>
                <a:sym typeface="Barlow Bold"/>
              </a:rPr>
              <a:t>Interacted with peers and educators—common concerns included lack of interview prep, poor personalization, and inaccessible quality learning.</a:t>
            </a:r>
          </a:p>
          <a:p>
            <a:pPr algn="ctr" marL="804178" indent="-402089" lvl="1">
              <a:lnSpc>
                <a:spcPts val="5214"/>
              </a:lnSpc>
              <a:buFont typeface="Arial"/>
              <a:buChar char="•"/>
            </a:pPr>
            <a:r>
              <a:rPr lang="en-US" b="true" sz="3724">
                <a:solidFill>
                  <a:srgbClr val="001202"/>
                </a:solidFill>
                <a:latin typeface="Barlow Bold"/>
                <a:ea typeface="Barlow Bold"/>
                <a:cs typeface="Barlow Bold"/>
                <a:sym typeface="Barlow Bold"/>
              </a:rPr>
              <a:t>Brainstormed potential tech-driven solutions that could democratize personalized learning.</a:t>
            </a:r>
          </a:p>
          <a:p>
            <a:pPr algn="ctr" marL="804178" indent="-402089" lvl="1">
              <a:lnSpc>
                <a:spcPts val="5214"/>
              </a:lnSpc>
              <a:buFont typeface="Arial"/>
              <a:buChar char="•"/>
            </a:pPr>
            <a:r>
              <a:rPr lang="en-US" b="true" sz="3724">
                <a:solidFill>
                  <a:srgbClr val="001202"/>
                </a:solidFill>
                <a:latin typeface="Barlow Bold"/>
                <a:ea typeface="Barlow Bold"/>
                <a:cs typeface="Barlow Bold"/>
                <a:sym typeface="Barlow Bold"/>
              </a:rPr>
              <a:t>Inspired by how AI is transforming industries—we decided to apply it in education to enhance engagement and outcomes.</a:t>
            </a:r>
          </a:p>
          <a:p>
            <a:pPr algn="ctr" marL="804178" indent="-402089" lvl="1">
              <a:lnSpc>
                <a:spcPts val="5214"/>
              </a:lnSpc>
              <a:buFont typeface="Arial"/>
              <a:buChar char="•"/>
            </a:pPr>
            <a:r>
              <a:rPr lang="en-US" b="true" sz="3724">
                <a:solidFill>
                  <a:srgbClr val="001202"/>
                </a:solidFill>
                <a:latin typeface="Barlow Bold"/>
                <a:ea typeface="Barlow Bold"/>
                <a:cs typeface="Barlow Bold"/>
                <a:sym typeface="Barlow Bold"/>
              </a:rPr>
              <a:t>Thus, EduVibe AI was born: A solution combining adaptive learning with real-world readiness.</a:t>
            </a:r>
          </a:p>
          <a:p>
            <a:pPr algn="ctr">
              <a:lnSpc>
                <a:spcPts val="521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8325" y="3703311"/>
            <a:ext cx="14590975" cy="40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SCREENING </a:t>
            </a:r>
          </a:p>
          <a:p>
            <a:pPr algn="ctr">
              <a:lnSpc>
                <a:spcPts val="16107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79504" y="4829466"/>
            <a:ext cx="12128992" cy="186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Uses personalized learning algorithms and natural language processing to simulate a real tutor, offering a human-like, adaptive learning experience.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78702" y="2525962"/>
            <a:ext cx="9330595" cy="163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Uniqueness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88" r="0" b="-16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35223">
            <a:off x="-1221091" y="7787833"/>
            <a:ext cx="3916596" cy="4790943"/>
          </a:xfrm>
          <a:custGeom>
            <a:avLst/>
            <a:gdLst/>
            <a:ahLst/>
            <a:cxnLst/>
            <a:rect r="r" b="b" t="t" l="l"/>
            <a:pathLst>
              <a:path h="4790943" w="3916596">
                <a:moveTo>
                  <a:pt x="3916596" y="0"/>
                </a:moveTo>
                <a:lnTo>
                  <a:pt x="0" y="0"/>
                </a:lnTo>
                <a:lnTo>
                  <a:pt x="0" y="4790943"/>
                </a:lnTo>
                <a:lnTo>
                  <a:pt x="3916596" y="4790943"/>
                </a:lnTo>
                <a:lnTo>
                  <a:pt x="39165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884" y="9033805"/>
            <a:ext cx="3947827" cy="6419230"/>
          </a:xfrm>
          <a:custGeom>
            <a:avLst/>
            <a:gdLst/>
            <a:ahLst/>
            <a:cxnLst/>
            <a:rect r="r" b="b" t="t" l="l"/>
            <a:pathLst>
              <a:path h="6419230" w="3947827">
                <a:moveTo>
                  <a:pt x="0" y="0"/>
                </a:moveTo>
                <a:lnTo>
                  <a:pt x="3947827" y="0"/>
                </a:lnTo>
                <a:lnTo>
                  <a:pt x="3947827" y="6419230"/>
                </a:lnTo>
                <a:lnTo>
                  <a:pt x="0" y="641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43" y="9033805"/>
            <a:ext cx="4359074" cy="7499482"/>
          </a:xfrm>
          <a:custGeom>
            <a:avLst/>
            <a:gdLst/>
            <a:ahLst/>
            <a:cxnLst/>
            <a:rect r="r" b="b" t="t" l="l"/>
            <a:pathLst>
              <a:path h="7499482" w="4359074">
                <a:moveTo>
                  <a:pt x="0" y="0"/>
                </a:moveTo>
                <a:lnTo>
                  <a:pt x="4359074" y="0"/>
                </a:lnTo>
                <a:lnTo>
                  <a:pt x="4359074" y="7499482"/>
                </a:lnTo>
                <a:lnTo>
                  <a:pt x="0" y="749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391922" y="-1761677"/>
            <a:ext cx="2804755" cy="4526840"/>
          </a:xfrm>
          <a:custGeom>
            <a:avLst/>
            <a:gdLst/>
            <a:ahLst/>
            <a:cxnLst/>
            <a:rect r="r" b="b" t="t" l="l"/>
            <a:pathLst>
              <a:path h="4526840" w="2804755">
                <a:moveTo>
                  <a:pt x="0" y="4526840"/>
                </a:moveTo>
                <a:lnTo>
                  <a:pt x="2804755" y="4526840"/>
                </a:lnTo>
                <a:lnTo>
                  <a:pt x="2804755" y="0"/>
                </a:lnTo>
                <a:lnTo>
                  <a:pt x="0" y="0"/>
                </a:lnTo>
                <a:lnTo>
                  <a:pt x="0" y="452684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716166" y="-3237872"/>
            <a:ext cx="1804115" cy="5210441"/>
          </a:xfrm>
          <a:custGeom>
            <a:avLst/>
            <a:gdLst/>
            <a:ahLst/>
            <a:cxnLst/>
            <a:rect r="r" b="b" t="t" l="l"/>
            <a:pathLst>
              <a:path h="5210441" w="1804115">
                <a:moveTo>
                  <a:pt x="1804115" y="5210441"/>
                </a:moveTo>
                <a:lnTo>
                  <a:pt x="0" y="5210441"/>
                </a:lnTo>
                <a:lnTo>
                  <a:pt x="0" y="0"/>
                </a:lnTo>
                <a:lnTo>
                  <a:pt x="1804115" y="0"/>
                </a:lnTo>
                <a:lnTo>
                  <a:pt x="1804115" y="52104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823753">
            <a:off x="14589004" y="-2829196"/>
            <a:ext cx="1801316" cy="4688892"/>
          </a:xfrm>
          <a:custGeom>
            <a:avLst/>
            <a:gdLst/>
            <a:ahLst/>
            <a:cxnLst/>
            <a:rect r="r" b="b" t="t" l="l"/>
            <a:pathLst>
              <a:path h="4688892" w="1801316">
                <a:moveTo>
                  <a:pt x="0" y="0"/>
                </a:moveTo>
                <a:lnTo>
                  <a:pt x="1801316" y="0"/>
                </a:lnTo>
                <a:lnTo>
                  <a:pt x="1801316" y="4688892"/>
                </a:lnTo>
                <a:lnTo>
                  <a:pt x="0" y="4688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8880" y="9651657"/>
            <a:ext cx="1855092" cy="2803665"/>
          </a:xfrm>
          <a:custGeom>
            <a:avLst/>
            <a:gdLst/>
            <a:ahLst/>
            <a:cxnLst/>
            <a:rect r="r" b="b" t="t" l="l"/>
            <a:pathLst>
              <a:path h="2803665" w="1855092">
                <a:moveTo>
                  <a:pt x="0" y="0"/>
                </a:moveTo>
                <a:lnTo>
                  <a:pt x="1855092" y="0"/>
                </a:lnTo>
                <a:lnTo>
                  <a:pt x="1855092" y="2803665"/>
                </a:lnTo>
                <a:lnTo>
                  <a:pt x="0" y="2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79504" y="4829466"/>
            <a:ext cx="12128992" cy="186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3556">
                <a:solidFill>
                  <a:srgbClr val="4A7D63"/>
                </a:solidFill>
                <a:latin typeface="Barlow"/>
                <a:ea typeface="Barlow"/>
                <a:cs typeface="Barlow"/>
                <a:sym typeface="Barlow"/>
              </a:rPr>
              <a:t>Moves away from generic, one-size-fits-all content by providing engaging, guided, and tailored learning paths for each student.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78702" y="2525962"/>
            <a:ext cx="9330595" cy="163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Justification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8325" y="3022669"/>
            <a:ext cx="14590975" cy="40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SOCIETAL RELEVANCE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DAGmv6LLXrY</dc:identifier>
  <dcterms:modified xsi:type="dcterms:W3CDTF">2011-08-01T06:04:30Z</dcterms:modified>
  <cp:revision>1</cp:revision>
  <dc:title> EduVIbe - AI</dc:title>
</cp:coreProperties>
</file>